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4" r:id="rId3"/>
    <p:sldId id="283" r:id="rId4"/>
    <p:sldId id="281" r:id="rId5"/>
    <p:sldId id="285" r:id="rId6"/>
    <p:sldId id="321" r:id="rId7"/>
    <p:sldId id="286" r:id="rId8"/>
    <p:sldId id="290" r:id="rId9"/>
    <p:sldId id="266" r:id="rId10"/>
    <p:sldId id="261" r:id="rId11"/>
    <p:sldId id="303" r:id="rId12"/>
    <p:sldId id="280" r:id="rId13"/>
    <p:sldId id="312" r:id="rId14"/>
    <p:sldId id="292" r:id="rId15"/>
    <p:sldId id="293" r:id="rId16"/>
    <p:sldId id="294" r:id="rId17"/>
    <p:sldId id="295" r:id="rId18"/>
    <p:sldId id="305" r:id="rId19"/>
    <p:sldId id="310" r:id="rId20"/>
    <p:sldId id="301" r:id="rId21"/>
    <p:sldId id="296" r:id="rId22"/>
    <p:sldId id="297" r:id="rId23"/>
    <p:sldId id="298" r:id="rId24"/>
    <p:sldId id="300" r:id="rId25"/>
    <p:sldId id="306" r:id="rId26"/>
    <p:sldId id="299" r:id="rId27"/>
    <p:sldId id="308" r:id="rId28"/>
    <p:sldId id="309" r:id="rId29"/>
    <p:sldId id="314" r:id="rId30"/>
    <p:sldId id="311" r:id="rId31"/>
    <p:sldId id="313" r:id="rId32"/>
    <p:sldId id="318" r:id="rId33"/>
    <p:sldId id="319" r:id="rId34"/>
    <p:sldId id="320" r:id="rId35"/>
    <p:sldId id="315" r:id="rId36"/>
    <p:sldId id="316" r:id="rId37"/>
    <p:sldId id="274" r:id="rId38"/>
    <p:sldId id="291" r:id="rId39"/>
    <p:sldId id="277" r:id="rId40"/>
    <p:sldId id="278" r:id="rId41"/>
    <p:sldId id="304" r:id="rId42"/>
    <p:sldId id="268" r:id="rId43"/>
    <p:sldId id="302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3011" autoAdjust="0"/>
  </p:normalViewPr>
  <p:slideViewPr>
    <p:cSldViewPr>
      <p:cViewPr>
        <p:scale>
          <a:sx n="66" d="100"/>
          <a:sy n="66" d="100"/>
        </p:scale>
        <p:origin x="-145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552" y="639955"/>
            <a:ext cx="8064896" cy="523731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611316"/>
            <a:ext cx="8064896" cy="523731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14280" y="358645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223702" y="417461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7661" y="6237312"/>
            <a:ext cx="1366787" cy="365125"/>
          </a:xfrm>
          <a:solidFill>
            <a:schemeClr val="bg1">
              <a:alpha val="43000"/>
            </a:schemeClr>
          </a:solidFill>
        </p:spPr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6237312"/>
            <a:ext cx="5669337" cy="365125"/>
          </a:xfrm>
          <a:solidFill>
            <a:schemeClr val="bg1">
              <a:alpha val="43000"/>
            </a:scheme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208" y="6237312"/>
            <a:ext cx="623841" cy="365125"/>
          </a:xfrm>
          <a:solidFill>
            <a:schemeClr val="bg1">
              <a:alpha val="43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fld id="{97D7AA38-5FA8-432C-8577-C5CEFC23C5C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35604B-FB47-468C-848A-B005022DE0C0}" type="datetimeFigureOut">
              <a:rPr lang="pt-BR" smtClean="0"/>
              <a:pPr/>
              <a:t>30/07/2015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7D7AA38-5FA8-432C-8577-C5CEFC23C5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528" y="332656"/>
            <a:ext cx="8443284" cy="61206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528" y="332656"/>
            <a:ext cx="8443284" cy="612068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169074" y="90752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401221" y="97602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035" y="548681"/>
            <a:ext cx="756338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560840" cy="4094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248" y="5949280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35604B-FB47-468C-848A-B005022DE0C0}" type="datetimeFigureOut">
              <a:rPr lang="pt-BR" smtClean="0"/>
              <a:pPr/>
              <a:t>30/07/2015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5944195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5949280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7D7AA38-5FA8-432C-8577-C5CEFC23C5C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legioacvaladares.blogspot.com.br/2013/02/rotina-do-1-ao-5-ano-do-ensino.html" TargetMode="External"/><Relationship Id="rId2" Type="http://schemas.openxmlformats.org/officeDocument/2006/relationships/hyperlink" Target="http://www.inicepg.univap.br/cd/INIC_2011/anais/arquivos/0147_1053_01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users\Videos\Tem%20Hora%20Pra%20Tudo%20(IN&#201;DITA)%20-%20DVD%20Infantil%20A%20Turma%20do%20Seu%20Lobato%20Volume%202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6695093" cy="84209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ROTINA NA EDUCAÇÃO INFANTIL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5712179" cy="1111542"/>
          </a:xfrm>
        </p:spPr>
        <p:txBody>
          <a:bodyPr>
            <a:normAutofit fontScale="92500"/>
          </a:bodyPr>
          <a:lstStyle/>
          <a:p>
            <a:r>
              <a:rPr lang="pt-BR" i="1" dirty="0" smtClean="0"/>
              <a:t>PROFESSORA: OERLY OLIVEIRA LOPES</a:t>
            </a:r>
          </a:p>
          <a:p>
            <a:r>
              <a:rPr lang="pt-BR" i="1" dirty="0" smtClean="0"/>
              <a:t>(LICENCIATURA NAS SERIES INICIAIS)</a:t>
            </a:r>
            <a:endParaRPr lang="pt-BR" i="1" dirty="0"/>
          </a:p>
        </p:txBody>
      </p:sp>
      <p:pic>
        <p:nvPicPr>
          <p:cNvPr id="8194" name="Picture 2" descr="http://revistaescola.abril.com.br/img/ed-infantil/esp-rotina-produt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088232" cy="19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988991"/>
              </p:ext>
            </p:extLst>
          </p:nvPr>
        </p:nvGraphicFramePr>
        <p:xfrm>
          <a:off x="899592" y="764704"/>
          <a:ext cx="7561263" cy="963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008"/>
                <a:gridCol w="4542806"/>
                <a:gridCol w="1536449"/>
              </a:tblGrid>
              <a:tr h="963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8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indispensáveis da rotina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23828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Planejamento prévio;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Flexibilidade;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Consideração às necessidades dos alunos*, docentes e institucionais;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Consideração às variações nas demandas: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conforme a época do ano (1º semestre, 2º semestre),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c</a:t>
            </a:r>
            <a:r>
              <a:rPr lang="pt-BR" dirty="0" smtClean="0"/>
              <a:t>onforme a série/ nível de ensino.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Equilíbrio entre áreas trabalhadas 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estratégias utilizadas.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pic>
        <p:nvPicPr>
          <p:cNvPr id="18434" name="Picture 2" descr="http://4.bp.blogspot.com/_-0NrV3wiNPM/TCaE-Z1CHEI/AAAAAAAACDk/8PMpfZ-e5B0/s1600/viag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45455"/>
            <a:ext cx="2343456" cy="16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90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FeliSLicaMiguel\Desktop\agosto\Camera\1902915_1441034826136741_23553007020815409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996" y="764703"/>
            <a:ext cx="7278388" cy="5458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200800" cy="3240360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1 - Acolhida: </a:t>
            </a:r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receber as crianças com carinho, demonstrar  afetividade, demonstrar que você se importa.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(Assim haverá conquista das crianças e dos pais).</a:t>
            </a: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C:\Users\FeliSLicaMiguel\Desktop\376016_117221651723227_1309596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200800" cy="3816424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– Roda de conversa: 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Oração;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-Musicas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-Que dia é hoje? (enfatizar as datas especiais);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-Como está o tempo?;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200800" cy="3816424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– Roda de conversa: 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-Quantos somos?;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-Chamada (quadro de pregas);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-Fazer e relembrar os combinados;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-Atividades do dia.</a:t>
            </a: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200800" cy="3816424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– lanche: 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Falar sobre higiene (dos alimento, das mãos);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-Não jogar nem comer comida pelo chão;</a:t>
            </a: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200800" cy="3816424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 – Atividades: 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Escritas;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individuais;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-Em grupo;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-Brincadeiras direcionadas;</a:t>
            </a: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iSLicaMiguel\Desktop\agosto\Camera\IMG_20140808_155829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64284" cy="2712238"/>
          </a:xfrm>
          <a:prstGeom prst="rect">
            <a:avLst/>
          </a:prstGeom>
          <a:noFill/>
        </p:spPr>
      </p:pic>
      <p:pic>
        <p:nvPicPr>
          <p:cNvPr id="3075" name="Picture 3" descr="C:\Users\FeliSLicaMiguel\Desktop\agosto\Camera\IMG_20140815_091728770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4828380" cy="2712238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248472" cy="312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035" y="548681"/>
            <a:ext cx="7563381" cy="50405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Mais atividades</a:t>
            </a:r>
            <a:endParaRPr lang="pt-BR" dirty="0"/>
          </a:p>
        </p:txBody>
      </p:sp>
      <p:pic>
        <p:nvPicPr>
          <p:cNvPr id="6146" name="Picture 2" descr="G:\Nova pasta\IMG_20140916_144935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294319" cy="5301208"/>
          </a:xfrm>
          <a:prstGeom prst="rect">
            <a:avLst/>
          </a:prstGeom>
          <a:noFill/>
        </p:spPr>
      </p:pic>
      <p:pic>
        <p:nvPicPr>
          <p:cNvPr id="6147" name="Picture 3" descr="C:\Users\FeliSLicaMiguel\Desktop\agosto\Camera\1604852_1439931476247076_5077409416576691053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4493923" cy="409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352928" cy="61926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sz="1700" dirty="0" smtClean="0"/>
              <a:t>Tudo tem o seu tempo determinado, e há tempo para todo o propósito debaixo do céu.</a:t>
            </a:r>
            <a:br>
              <a:rPr lang="pt-BR" sz="1700" dirty="0" smtClean="0"/>
            </a:br>
            <a:r>
              <a:rPr lang="pt-BR" sz="1700" dirty="0" smtClean="0"/>
              <a:t>Há tempo de nascer, e tempo de morrer; tempo de plantar, e tempo de arrancar o que se plantou;</a:t>
            </a:r>
            <a:br>
              <a:rPr lang="pt-BR" sz="1700" dirty="0" smtClean="0"/>
            </a:br>
            <a:r>
              <a:rPr lang="pt-BR" sz="1700" dirty="0" smtClean="0"/>
              <a:t>Tempo de matar, e tempo de curar; tempo de derrubar, e tempo de edificar;</a:t>
            </a:r>
            <a:br>
              <a:rPr lang="pt-BR" sz="1700" dirty="0" smtClean="0"/>
            </a:br>
            <a:r>
              <a:rPr lang="pt-BR" sz="1700" dirty="0" smtClean="0"/>
              <a:t>Tempo de chorar, e tempo de rir; tempo de prantear, e tempo de dançar;</a:t>
            </a:r>
            <a:br>
              <a:rPr lang="pt-BR" sz="1700" dirty="0" smtClean="0"/>
            </a:br>
            <a:r>
              <a:rPr lang="pt-BR" sz="1700" dirty="0" smtClean="0"/>
              <a:t>Tempo de espalhar pedras, e tempo de ajuntar pedras; tempo de abraçar, e tempo de afastar-se de abraçar;</a:t>
            </a:r>
            <a:br>
              <a:rPr lang="pt-BR" sz="1700" dirty="0" smtClean="0"/>
            </a:br>
            <a:r>
              <a:rPr lang="pt-BR" sz="1700" dirty="0" smtClean="0"/>
              <a:t>Tempo de buscar, e tempo de perder; tempo de guardar, e tempo de lançar fora;</a:t>
            </a:r>
            <a:br>
              <a:rPr lang="pt-BR" sz="1700" dirty="0" smtClean="0"/>
            </a:br>
            <a:r>
              <a:rPr lang="pt-BR" sz="1700" dirty="0" smtClean="0"/>
              <a:t>Tempo de rasgar, e tempo de coser; tempo de estar calado, e tempo de falar;</a:t>
            </a:r>
            <a:br>
              <a:rPr lang="pt-BR" sz="1700" dirty="0" smtClean="0"/>
            </a:br>
            <a:r>
              <a:rPr lang="pt-BR" sz="1700" dirty="0" smtClean="0"/>
              <a:t>Tempo de amar, e tempo de odiar; tempo de guerra, e tempo de paz. </a:t>
            </a:r>
            <a:br>
              <a:rPr lang="pt-BR" sz="1700" dirty="0" smtClean="0"/>
            </a:br>
            <a:r>
              <a:rPr lang="pt-BR" sz="1700" dirty="0" smtClean="0"/>
              <a:t>		                                         </a:t>
            </a:r>
            <a:r>
              <a:rPr lang="pt-BR" sz="1700" b="1" dirty="0" smtClean="0"/>
              <a:t>Eclesiastes 3:1-8</a:t>
            </a:r>
            <a:r>
              <a:rPr lang="pt-BR" sz="1700" dirty="0" smtClean="0"/>
              <a:t>	</a:t>
            </a:r>
          </a:p>
          <a:p>
            <a:endParaRPr lang="pt-B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PRÁTICA...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248472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5– Hora do banho (2x):</a:t>
            </a:r>
          </a:p>
          <a:p>
            <a:pPr marL="514350" indent="-514350" algn="l"/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O segredo é manter as crianças ocupadas, (planejar atividades para esta hora);</a:t>
            </a:r>
          </a:p>
          <a:p>
            <a:pPr marL="514350" indent="-514350" algn="l"/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Tempo ocioso ocasiona discórdias, é quando as crianças se machucam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971600" y="2276872"/>
            <a:ext cx="7200900" cy="1368425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Tudo que a criança faz na escola é considerado atividade educativa</a:t>
            </a:r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248472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– almoço/ jantar: 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Falar sobre a importância de uma alimentação saudável;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-Falar sobre higiene (dos alimento, das mãos);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-Não jogar nem comer comida pelo chão;</a:t>
            </a: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248472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– escovação: 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Falar sobre a higiene bucal;</a:t>
            </a: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 – hora do descanso: </a:t>
            </a:r>
          </a:p>
          <a:p>
            <a:pPr marL="514350" indent="-514350" algn="l"/>
            <a:r>
              <a:rPr lang="pt-BR" sz="35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Falar sobre a importância do descanso para o corpo;</a:t>
            </a:r>
          </a:p>
          <a:p>
            <a:pPr marL="514350" indent="-514350" algn="l"/>
            <a:endParaRPr lang="pt-BR" sz="35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248472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 – hora do conto </a:t>
            </a:r>
          </a:p>
          <a:p>
            <a:pPr marL="514350" indent="-514350" algn="l"/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-no início, meio ou fim da aula;</a:t>
            </a:r>
          </a:p>
          <a:p>
            <a:pPr marL="514350" indent="-514350" algn="l"/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incrementando com músicas, fantasias, pinturas;</a:t>
            </a:r>
          </a:p>
          <a:p>
            <a:pPr marL="514350" indent="-514350" algn="l"/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-organizando uma pequena biblioteca na sala;</a:t>
            </a:r>
          </a:p>
          <a:p>
            <a:pPr marL="514350" indent="-514350" algn="l"/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-fazendo empréstimos de livros para que as crianças leiam em casa;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ova pasta\IMG_20140826_100227465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7"/>
            <a:ext cx="3096344" cy="4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PRATICA...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248472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 – hora do conto </a:t>
            </a:r>
          </a:p>
          <a:p>
            <a:pPr marL="514350" indent="-514350" algn="l"/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A “HORA DA HISTÓRIA” é um momento valioso para a educação integral (de ouvir, de pensar, de sonhar) e para a ALFABETIZAÇÃO, mostrando a função social da escrita.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2848" cy="57606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 ROTINA DIARIA NA PRÁTICA...</a:t>
            </a:r>
            <a:endParaRPr lang="pt-BR" sz="3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248472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3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10– despedida:</a:t>
            </a:r>
            <a:endParaRPr lang="pt-BR" sz="3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indent="-514350" algn="l">
              <a:buFontTx/>
              <a:buChar char="-"/>
            </a:pPr>
            <a:r>
              <a:rPr lang="pt-BR" sz="3000" dirty="0" smtClean="0">
                <a:solidFill>
                  <a:schemeClr val="tx1"/>
                </a:solidFill>
              </a:rPr>
              <a:t>Organizar-se para a saída;</a:t>
            </a:r>
          </a:p>
          <a:p>
            <a:pPr marL="514350" indent="-514350" algn="l">
              <a:buFontTx/>
              <a:buChar char="-"/>
            </a:pPr>
            <a:r>
              <a:rPr lang="pt-BR" sz="3000" dirty="0" smtClean="0">
                <a:solidFill>
                  <a:schemeClr val="tx1"/>
                </a:solidFill>
              </a:rPr>
              <a:t>Proporcionar tranquilidade;</a:t>
            </a:r>
          </a:p>
          <a:p>
            <a:pPr marL="514350" indent="-514350" algn="l">
              <a:buFontTx/>
              <a:buChar char="-"/>
            </a:pPr>
            <a:r>
              <a:rPr lang="pt-B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Despedida carinhosa.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G:\Nova pasta\IMG_20140911_105742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776752" cy="4368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Momentos específicos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43808" y="2492896"/>
            <a:ext cx="3024336" cy="1512168"/>
          </a:xfrm>
        </p:spPr>
        <p:txBody>
          <a:bodyPr/>
          <a:lstStyle/>
          <a:p>
            <a:r>
              <a:rPr lang="pt-BR" dirty="0" smtClean="0"/>
              <a:t>Momento cívico;</a:t>
            </a:r>
          </a:p>
          <a:p>
            <a:r>
              <a:rPr lang="pt-BR" dirty="0" smtClean="0"/>
              <a:t>Cinema;</a:t>
            </a:r>
          </a:p>
          <a:p>
            <a:r>
              <a:rPr lang="pt-BR" dirty="0" smtClean="0"/>
              <a:t>Dia do brinquedo.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ROTINA ESCOLAR?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3"/>
            <a:ext cx="7560840" cy="3456384"/>
          </a:xfrm>
        </p:spPr>
        <p:txBody>
          <a:bodyPr>
            <a:normAutofit fontScale="92500"/>
          </a:bodyPr>
          <a:lstStyle/>
          <a:p>
            <a:pPr algn="just">
              <a:spcAft>
                <a:spcPts val="1200"/>
              </a:spcAft>
            </a:pPr>
            <a:r>
              <a:rPr lang="pt-BR" sz="2200" dirty="0" smtClean="0"/>
              <a:t>É um </a:t>
            </a:r>
            <a:r>
              <a:rPr lang="pt-BR" sz="2200" b="1" dirty="0" smtClean="0"/>
              <a:t>instrumento </a:t>
            </a:r>
            <a:r>
              <a:rPr lang="pt-BR" sz="2200" dirty="0" smtClean="0"/>
              <a:t>para concretizar as intenções educativas.</a:t>
            </a:r>
          </a:p>
          <a:p>
            <a:pPr algn="just">
              <a:spcAft>
                <a:spcPts val="1200"/>
              </a:spcAft>
            </a:pPr>
            <a:r>
              <a:rPr lang="pt-BR" sz="2200" dirty="0" smtClean="0"/>
              <a:t>Por meio da rotina se </a:t>
            </a:r>
            <a:r>
              <a:rPr lang="pt-BR" sz="2200" b="1" dirty="0" smtClean="0"/>
              <a:t>organiza o tempo, o espaço, os materiais, as ações, as intervenções escolares</a:t>
            </a:r>
            <a:r>
              <a:rPr lang="pt-BR" sz="22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2200" dirty="0" smtClean="0"/>
              <a:t>A rotina consiste na </a:t>
            </a:r>
            <a:r>
              <a:rPr lang="pt-BR" sz="2200" b="1" dirty="0" smtClean="0"/>
              <a:t>definição sistematizada de uma sequência </a:t>
            </a:r>
            <a:r>
              <a:rPr lang="pt-BR" sz="2200" dirty="0" smtClean="0"/>
              <a:t>ou ordenação das ações, atividades, materiais, espaços e tempos escolares, envolvendo periodicidade (diária, semanal, mensal, bimestral, semestral, anual), com o objetivo de proporcionar organização, autonomia, segurança.</a:t>
            </a:r>
          </a:p>
          <a:p>
            <a:pPr algn="just">
              <a:spcAft>
                <a:spcPts val="1200"/>
              </a:spcAft>
              <a:buNone/>
            </a:pPr>
            <a:endParaRPr lang="pt-BR" sz="2200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43608" y="5013176"/>
            <a:ext cx="712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 smtClean="0">
                <a:solidFill>
                  <a:srgbClr val="FF0000"/>
                </a:solidFill>
              </a:rPr>
              <a:t>Se tratar da melhor maneira de aproveitar o tempo e o conteúdo a ser trabalhado.”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403648" y="1340768"/>
            <a:ext cx="4752528" cy="3602736"/>
          </a:xfrm>
        </p:spPr>
        <p:txBody>
          <a:bodyPr/>
          <a:lstStyle/>
          <a:p>
            <a:r>
              <a:rPr lang="pt-BR" dirty="0" smtClean="0"/>
              <a:t>Momento cívico/ rico;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FeliSLicaMiguel\Desktop\10610490_788813384513694_80879077577629078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30019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FeliSLicaMiguel\Desktop\10620775_763601327034900_31059667138413521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Espaço Reservado para Conteúdo 10" descr="d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6840" y="1557338"/>
            <a:ext cx="5458883" cy="40941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eu loba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74936"/>
            <a:ext cx="6768752" cy="507656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transi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52978"/>
            <a:ext cx="6264696" cy="469852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eliSLicaMiguel\Desktop\agosto\Camera\IMG_20140808_163248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28384" cy="513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Nova pasta\IMG_20140829_135855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16416" cy="513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035" y="404664"/>
            <a:ext cx="7563381" cy="720079"/>
          </a:xfrm>
        </p:spPr>
        <p:txBody>
          <a:bodyPr/>
          <a:lstStyle/>
          <a:p>
            <a:r>
              <a:rPr lang="pt-BR" dirty="0" smtClean="0"/>
              <a:t>Momentos importantes da rotina diária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84026" y="1124744"/>
            <a:ext cx="3511910" cy="525658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pt-BR" sz="2000" dirty="0" smtClean="0"/>
              <a:t>Recepção dos alunos</a:t>
            </a:r>
          </a:p>
          <a:p>
            <a:pPr>
              <a:spcAft>
                <a:spcPts val="600"/>
              </a:spcAft>
            </a:pPr>
            <a:r>
              <a:rPr lang="pt-BR" sz="2000" dirty="0" smtClean="0"/>
              <a:t>Caracterização do dia: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000" dirty="0" smtClean="0"/>
              <a:t>Calendário</a:t>
            </a:r>
            <a:r>
              <a:rPr lang="pt-BR" sz="2000" dirty="0"/>
              <a:t> </a:t>
            </a:r>
            <a:endParaRPr lang="pt-BR" sz="2000" dirty="0" smtClean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000" dirty="0" smtClean="0"/>
              <a:t>Tempo</a:t>
            </a:r>
          </a:p>
          <a:p>
            <a:pPr>
              <a:spcAft>
                <a:spcPts val="600"/>
              </a:spcAft>
            </a:pPr>
            <a:r>
              <a:rPr lang="pt-BR" sz="2000" dirty="0" smtClean="0"/>
              <a:t>Chamada</a:t>
            </a:r>
          </a:p>
          <a:p>
            <a:pPr>
              <a:spcAft>
                <a:spcPts val="600"/>
              </a:spcAft>
            </a:pPr>
            <a:r>
              <a:rPr lang="pt-BR" sz="2000" dirty="0" smtClean="0"/>
              <a:t>Ajudante do dia</a:t>
            </a:r>
          </a:p>
          <a:p>
            <a:pPr>
              <a:spcAft>
                <a:spcPts val="600"/>
              </a:spcAft>
            </a:pPr>
            <a:r>
              <a:rPr lang="pt-BR" sz="2000" dirty="0"/>
              <a:t>Roda ou tempo para conversar com a turma</a:t>
            </a:r>
          </a:p>
          <a:p>
            <a:pPr>
              <a:spcAft>
                <a:spcPts val="600"/>
              </a:spcAft>
            </a:pPr>
            <a:r>
              <a:rPr lang="pt-BR" sz="2000" dirty="0" smtClean="0"/>
              <a:t>Repasse dos combinados ou regras da turma</a:t>
            </a:r>
          </a:p>
          <a:p>
            <a:pPr>
              <a:spcAft>
                <a:spcPts val="600"/>
              </a:spcAft>
            </a:pPr>
            <a:r>
              <a:rPr lang="pt-BR" sz="2000" dirty="0" smtClean="0"/>
              <a:t>Revisão da tarefa de casa( para quem manda).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4663440" y="1124744"/>
            <a:ext cx="3941008" cy="525658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r">
              <a:spcAft>
                <a:spcPts val="600"/>
              </a:spcAft>
            </a:pPr>
            <a:r>
              <a:rPr lang="pt-BR" sz="2000" dirty="0"/>
              <a:t>Apresentação das atividades do dia: quadro de rotinas</a:t>
            </a:r>
          </a:p>
          <a:p>
            <a:pPr algn="r">
              <a:spcAft>
                <a:spcPts val="600"/>
              </a:spcAft>
            </a:pPr>
            <a:r>
              <a:rPr lang="pt-BR" sz="2000" dirty="0" smtClean="0"/>
              <a:t>Momento </a:t>
            </a:r>
            <a:r>
              <a:rPr lang="pt-BR" sz="2000" dirty="0"/>
              <a:t>do lanche</a:t>
            </a:r>
          </a:p>
          <a:p>
            <a:pPr algn="r">
              <a:spcAft>
                <a:spcPts val="600"/>
              </a:spcAft>
            </a:pPr>
            <a:r>
              <a:rPr lang="pt-BR" sz="2000" dirty="0"/>
              <a:t>Recreio</a:t>
            </a:r>
          </a:p>
          <a:p>
            <a:pPr algn="r">
              <a:spcAft>
                <a:spcPts val="600"/>
              </a:spcAft>
            </a:pPr>
            <a:r>
              <a:rPr lang="pt-BR" sz="2000" dirty="0"/>
              <a:t>Retorno do recreio – atividade para relaxar e concentrar</a:t>
            </a:r>
          </a:p>
          <a:p>
            <a:pPr algn="r">
              <a:spcAft>
                <a:spcPts val="600"/>
              </a:spcAft>
            </a:pPr>
            <a:r>
              <a:rPr lang="pt-BR" sz="2000" dirty="0" smtClean="0"/>
              <a:t>Apresentação da tarefa de casa ao final da aula</a:t>
            </a:r>
          </a:p>
          <a:p>
            <a:pPr algn="r">
              <a:spcAft>
                <a:spcPts val="600"/>
              </a:spcAft>
            </a:pPr>
            <a:r>
              <a:rPr lang="pt-BR" sz="2000" dirty="0" smtClean="0"/>
              <a:t>Organização </a:t>
            </a:r>
            <a:r>
              <a:rPr lang="pt-BR" sz="2000" dirty="0"/>
              <a:t>do espaço </a:t>
            </a:r>
            <a:r>
              <a:rPr lang="pt-BR" sz="2000" dirty="0" smtClean="0"/>
              <a:t>escolar</a:t>
            </a:r>
          </a:p>
          <a:p>
            <a:pPr algn="r">
              <a:spcAft>
                <a:spcPts val="600"/>
              </a:spcAft>
            </a:pPr>
            <a:r>
              <a:rPr lang="pt-BR" sz="2000" dirty="0" smtClean="0"/>
              <a:t>Agenda</a:t>
            </a:r>
          </a:p>
          <a:p>
            <a:pPr algn="r">
              <a:spcAft>
                <a:spcPts val="600"/>
              </a:spcAft>
            </a:pPr>
            <a:r>
              <a:rPr lang="pt-BR" sz="2000" dirty="0" smtClean="0"/>
              <a:t>Encerramento</a:t>
            </a:r>
            <a:endParaRPr lang="pt-BR" sz="2000" dirty="0"/>
          </a:p>
        </p:txBody>
      </p:sp>
      <p:pic>
        <p:nvPicPr>
          <p:cNvPr id="14338" name="Picture 2" descr="http://rlv.zcache.com.br/professor_engracado_da_femea_dos_desenhos_animados_escultura_fotografias-rde048ada64714c26817c7f93a0e45cd0_x7saw_8byvr_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561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5576" y="2420888"/>
            <a:ext cx="7564438" cy="93503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Tudo que a criança aprende na escola, repassa em casa.</a:t>
            </a: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44979" y="1772816"/>
            <a:ext cx="6254044" cy="1362075"/>
          </a:xfrm>
        </p:spPr>
        <p:txBody>
          <a:bodyPr/>
          <a:lstStyle/>
          <a:p>
            <a:r>
              <a:rPr lang="pt-BR" dirty="0" smtClean="0"/>
              <a:t>Como trabalhar com a rotina escolar?</a:t>
            </a:r>
            <a:endParaRPr lang="pt-BR" dirty="0"/>
          </a:p>
        </p:txBody>
      </p:sp>
      <p:pic>
        <p:nvPicPr>
          <p:cNvPr id="15362" name="Picture 2" descr="http://educarparacrescer.abril.com.br/imagens/aprendizagem/licao_de_casa_menina_pap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953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17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A importância da rotina :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3848" y="1556792"/>
            <a:ext cx="5112568" cy="4094269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Assim como na vida, na escola, bem como qualquer outra instituição social, ocorrem diversas práticas de organização do tempo e do espaço como forma de ordenamento das relações estabelecidas entre diferentes atores e suas práticas.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http://revistaescola.abril.com.br/img/politicas-publicas/mais-tempo-esc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448272" cy="446449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035" y="404664"/>
            <a:ext cx="7563381" cy="64807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Trabalhando com a rotina escolar estabelecida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7560840" cy="5400600"/>
          </a:xfrm>
        </p:spPr>
        <p:txBody>
          <a:bodyPr>
            <a:normAutofit/>
          </a:bodyPr>
          <a:lstStyle/>
          <a:p>
            <a:pPr algn="just">
              <a:spcAft>
                <a:spcPts val="300"/>
              </a:spcAft>
            </a:pPr>
            <a:r>
              <a:rPr lang="pt-BR" sz="2000" dirty="0" smtClean="0"/>
              <a:t>A rotina é:</a:t>
            </a:r>
          </a:p>
          <a:p>
            <a:pPr lvl="1" algn="just">
              <a:spcAft>
                <a:spcPts val="300"/>
              </a:spcAft>
            </a:pPr>
            <a:r>
              <a:rPr lang="pt-BR" sz="2000" dirty="0" smtClean="0"/>
              <a:t>planejada de uma forma geral/ ampla no início do ano,</a:t>
            </a:r>
          </a:p>
          <a:p>
            <a:pPr lvl="1" algn="just">
              <a:spcAft>
                <a:spcPts val="300"/>
              </a:spcAft>
            </a:pPr>
            <a:r>
              <a:rPr lang="pt-BR" sz="2000" dirty="0" err="1" smtClean="0"/>
              <a:t>replanejada</a:t>
            </a:r>
            <a:r>
              <a:rPr lang="pt-BR" sz="2000" dirty="0" smtClean="0"/>
              <a:t> semanalmente,</a:t>
            </a:r>
          </a:p>
          <a:p>
            <a:pPr lvl="1" algn="just">
              <a:spcAft>
                <a:spcPts val="300"/>
              </a:spcAft>
            </a:pPr>
            <a:r>
              <a:rPr lang="pt-BR" sz="2000" dirty="0"/>
              <a:t>a</a:t>
            </a:r>
            <a:r>
              <a:rPr lang="pt-BR" sz="2000" dirty="0" smtClean="0"/>
              <a:t>bordada em sala de aula diariamente,</a:t>
            </a:r>
          </a:p>
          <a:p>
            <a:pPr lvl="1" algn="just">
              <a:spcAft>
                <a:spcPts val="600"/>
              </a:spcAft>
            </a:pPr>
            <a:r>
              <a:rPr lang="pt-BR" sz="2000" dirty="0" smtClean="0"/>
              <a:t>revisitada constantemente.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Torne os eventos previsíveis sem perder a chamada novidade e do inesperado.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Crie um espaço para expor a rotina e trabalhar com ela pedagogicamente.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Aborde a rotina diariamente com os alunos e fale sobre modificações.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Crie rituais, as crianças gostam disso e eles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000" dirty="0" smtClean="0"/>
              <a:t>auxiliam a fixar a rotina.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528179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FeliSLicaMiguel\Desktop\agosto\Camera\IMG_20140805_074136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80920" cy="513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035" y="548681"/>
            <a:ext cx="7563381" cy="5760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REFERÊNCIAS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196752"/>
            <a:ext cx="7560840" cy="445430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1800" dirty="0" smtClean="0"/>
              <a:t>Miller, Karen. </a:t>
            </a:r>
            <a:r>
              <a:rPr lang="pt-BR" sz="1800" b="1" dirty="0" smtClean="0"/>
              <a:t>Educação Infantil: como lidar com situações difíceis. </a:t>
            </a:r>
            <a:r>
              <a:rPr lang="pt-BR" sz="1800" dirty="0" smtClean="0"/>
              <a:t>Porto Alegre: Artmed, 2008.</a:t>
            </a:r>
          </a:p>
          <a:p>
            <a:pPr algn="just"/>
            <a:r>
              <a:rPr lang="pt-BR" sz="1800" dirty="0" smtClean="0"/>
              <a:t>Ministérios da Educação. Secretaria de Educação Fundamental. </a:t>
            </a:r>
            <a:r>
              <a:rPr lang="pt-BR" sz="1800" b="1" dirty="0" smtClean="0"/>
              <a:t>Programa de Formação de Professores Alfabetizadores. Coletânea de Textos. Módulo 01. </a:t>
            </a:r>
            <a:r>
              <a:rPr lang="pt-BR" sz="1800" dirty="0" smtClean="0"/>
              <a:t>Brasília, MEC: 2001.</a:t>
            </a:r>
            <a:endParaRPr lang="pt-BR" sz="1800" i="1" dirty="0" smtClean="0"/>
          </a:p>
          <a:p>
            <a:pPr algn="just"/>
            <a:r>
              <a:rPr lang="pt-BR" sz="1800" dirty="0" err="1" smtClean="0"/>
              <a:t>Morangon</a:t>
            </a:r>
            <a:r>
              <a:rPr lang="pt-BR" sz="1800" dirty="0" smtClean="0"/>
              <a:t>, </a:t>
            </a:r>
            <a:r>
              <a:rPr lang="pt-BR" sz="1800" dirty="0"/>
              <a:t>Cristiane. Um quadro de rotinas. </a:t>
            </a:r>
            <a:r>
              <a:rPr lang="pt-BR" sz="1800" b="1" dirty="0"/>
              <a:t>Revista Nova Escola</a:t>
            </a:r>
            <a:r>
              <a:rPr lang="pt-BR" sz="1800" dirty="0"/>
              <a:t>. Edição nº160. São Paulo: Editora Abril, março, 2003.</a:t>
            </a:r>
          </a:p>
          <a:p>
            <a:pPr algn="just"/>
            <a:r>
              <a:rPr lang="pt-BR" sz="1800" dirty="0" smtClean="0"/>
              <a:t>Reis, M. C.; Lima, A. F. O.; </a:t>
            </a:r>
            <a:r>
              <a:rPr lang="pt-BR" sz="1800" dirty="0" err="1" smtClean="0"/>
              <a:t>Gascón</a:t>
            </a:r>
            <a:r>
              <a:rPr lang="pt-BR" sz="1800" dirty="0" smtClean="0"/>
              <a:t>, A. S. M.; Dias, V. L. </a:t>
            </a:r>
            <a:r>
              <a:rPr lang="pt-BR" sz="1800" dirty="0"/>
              <a:t>C. </a:t>
            </a:r>
            <a:r>
              <a:rPr lang="pt-BR" sz="1800" dirty="0" smtClean="0"/>
              <a:t>A implantação da rotina didática no primeiro ano do ensino fundamental. </a:t>
            </a:r>
            <a:r>
              <a:rPr lang="pt-BR" sz="1800" b="1" dirty="0" smtClean="0"/>
              <a:t>Anais do XV Encontro Latino Americano de Iniciação Científica, XI Encontro Latino-Americano de Pós-Graduação, V Encontro de Iniciação Científica Júnior.</a:t>
            </a:r>
            <a:r>
              <a:rPr lang="pt-BR" sz="1800" dirty="0" smtClean="0"/>
              <a:t> Universidade do Vale da Paraíba, 2011. </a:t>
            </a:r>
            <a:r>
              <a:rPr lang="pt-BR" sz="1800" dirty="0"/>
              <a:t>Disponível </a:t>
            </a:r>
            <a:r>
              <a:rPr lang="pt-BR" sz="1800" dirty="0" smtClean="0"/>
              <a:t>em: </a:t>
            </a:r>
            <a:r>
              <a:rPr lang="pt-BR" sz="1800" dirty="0">
                <a:hlinkClick r:id="rId2"/>
              </a:rPr>
              <a:t>http://</a:t>
            </a:r>
            <a:r>
              <a:rPr lang="pt-BR" sz="1800" dirty="0" smtClean="0">
                <a:hlinkClick r:id="rId2"/>
              </a:rPr>
              <a:t>www.inicepg.univap.br/cd/INIC_2011/anais/arquivos/0147_1053_01.pdf</a:t>
            </a:r>
            <a:r>
              <a:rPr lang="pt-BR" sz="1800" dirty="0" smtClean="0"/>
              <a:t> . Acessado aos 31 de janeiro de 2014, às 19h.</a:t>
            </a:r>
          </a:p>
          <a:p>
            <a:pPr algn="just"/>
            <a:r>
              <a:rPr lang="pt-BR" sz="1800" dirty="0" err="1"/>
              <a:t>Soligo</a:t>
            </a:r>
            <a:r>
              <a:rPr lang="pt-BR" sz="1800" dirty="0"/>
              <a:t>, </a:t>
            </a:r>
            <a:r>
              <a:rPr lang="pt-BR" sz="1800" dirty="0" err="1"/>
              <a:t>Rosaura</a:t>
            </a:r>
            <a:r>
              <a:rPr lang="pt-BR" sz="1800" dirty="0"/>
              <a:t>. Dez importantes questões a considerar: Variáveis que interferem nos resultados do trabalho pedagógico. </a:t>
            </a:r>
            <a:r>
              <a:rPr lang="pt-BR" sz="1800" b="1" dirty="0"/>
              <a:t>Revista Nova Escola, Edição 256.</a:t>
            </a:r>
            <a:r>
              <a:rPr lang="pt-BR" sz="1800" dirty="0"/>
              <a:t> São Paulo: Abril,</a:t>
            </a:r>
            <a:r>
              <a:rPr lang="pt-BR" sz="1800" b="1" dirty="0"/>
              <a:t> </a:t>
            </a:r>
            <a:r>
              <a:rPr lang="pt-BR" sz="1800" dirty="0"/>
              <a:t>2012.</a:t>
            </a:r>
          </a:p>
          <a:p>
            <a:pPr algn="just"/>
            <a:r>
              <a:rPr lang="pt-BR" sz="1800" dirty="0" smtClean="0"/>
              <a:t>Valadares, A. C. </a:t>
            </a:r>
            <a:r>
              <a:rPr lang="pt-BR" sz="1800" dirty="0"/>
              <a:t>Rotina do 1º ao 5º ano do Ensino Fundamental</a:t>
            </a:r>
            <a:r>
              <a:rPr lang="pt-BR" sz="1800" dirty="0" smtClean="0"/>
              <a:t>. </a:t>
            </a:r>
            <a:r>
              <a:rPr lang="pt-BR" sz="1800" b="1" dirty="0" smtClean="0"/>
              <a:t>Blog do Colégio A. Carlos Valadares. </a:t>
            </a:r>
            <a:r>
              <a:rPr lang="pt-BR" sz="1800" dirty="0" err="1" smtClean="0"/>
              <a:t>Indaroba</a:t>
            </a:r>
            <a:r>
              <a:rPr lang="pt-BR" sz="1800" dirty="0" smtClean="0"/>
              <a:t> (SE), 28 de fevereiro de 2013. Disponível em</a:t>
            </a:r>
            <a:r>
              <a:rPr lang="pt-BR" sz="1800" dirty="0"/>
              <a:t>: </a:t>
            </a:r>
            <a:r>
              <a:rPr lang="pt-BR" sz="1800" dirty="0">
                <a:hlinkClick r:id="rId3"/>
              </a:rPr>
              <a:t>http://</a:t>
            </a:r>
            <a:r>
              <a:rPr lang="pt-BR" sz="1800" dirty="0" smtClean="0">
                <a:hlinkClick r:id="rId3"/>
              </a:rPr>
              <a:t>colegioacvaladares.blogspot.com.br/2013/02/rotina-do-1-ao-5-ano-do-ensino.html</a:t>
            </a:r>
            <a:r>
              <a:rPr lang="pt-BR" sz="1800" dirty="0" smtClean="0"/>
              <a:t> . Acessado aos 31 de janeiro de 2013, às 18h.</a:t>
            </a:r>
          </a:p>
        </p:txBody>
      </p:sp>
    </p:spTree>
    <p:extLst>
      <p:ext uri="{BB962C8B-B14F-4D97-AF65-F5344CB8AC3E}">
        <p14:creationId xmlns:p14="http://schemas.microsoft.com/office/powerpoint/2010/main" xmlns="" val="3940123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3035" y="548680"/>
            <a:ext cx="7563381" cy="5472607"/>
          </a:xfrm>
        </p:spPr>
        <p:txBody>
          <a:bodyPr>
            <a:normAutofit/>
          </a:bodyPr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Muito obrigada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32656"/>
            <a:ext cx="4680520" cy="268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organização do tempo e dos espaços impõem regras, valores e condutas que são interiorizadas pelos sujeitos envolvidos no processo educacional.</a:t>
            </a:r>
            <a:endParaRPr lang="pt-BR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3501008"/>
            <a:ext cx="554461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Nesta perspectiva, a </a:t>
            </a:r>
            <a:r>
              <a:rPr lang="pt-BR" sz="23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cultura escolar </a:t>
            </a:r>
            <a:r>
              <a:rPr lang="pt-BR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 seus rituais e normas regulam os tempos infantis estabelecendo, por exemplo, o tempo de brincar e formas de viver e conviver no espaço educativo</a:t>
            </a:r>
            <a:endParaRPr lang="pt-BR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revistaescola.abril.com.br/img/politicas-publicas/mais-tempo-esc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194421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3035" y="332657"/>
            <a:ext cx="7563381" cy="432047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" name="Tem Hora Pra Tudo (INÉDITA) - DVD Infantil A Turma do Seu Lobato Volume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QUE SERVE?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392487"/>
          </a:xfrm>
        </p:spPr>
        <p:txBody>
          <a:bodyPr>
            <a:normAutofit/>
          </a:bodyPr>
          <a:lstStyle/>
          <a:p>
            <a:r>
              <a:rPr lang="pt-BR" dirty="0" smtClean="0"/>
              <a:t>Dar sensação de </a:t>
            </a:r>
            <a:r>
              <a:rPr lang="pt-BR" b="1" dirty="0" smtClean="0"/>
              <a:t>segurança: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A ordenação do tempo traz regularidades e ritmo as nossas vidas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porque </a:t>
            </a:r>
            <a:r>
              <a:rPr lang="pt-BR" b="1" dirty="0" smtClean="0"/>
              <a:t>serve para orientar </a:t>
            </a:r>
            <a:r>
              <a:rPr lang="pt-BR" dirty="0" smtClean="0"/>
              <a:t>as ações dos professores e crianças favorecendo a previsão do que possa vir a acontecer.”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Permite que a criança estruture sua independência alem de estimular a sua socialização.</a:t>
            </a: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dirty="0" smtClean="0"/>
              <a:t>É o desenvolvimento pratico do planejamento;</a:t>
            </a:r>
          </a:p>
          <a:p>
            <a:pPr>
              <a:buNone/>
            </a:pPr>
            <a:endParaRPr lang="pt-BR" b="1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DE ORDEM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</a:p>
          <a:p>
            <a:pPr>
              <a:buNone/>
            </a:pPr>
            <a:r>
              <a:rPr lang="pt-BR" dirty="0" smtClean="0"/>
              <a:t>(TRABALHO EM EQUIPE)</a:t>
            </a:r>
          </a:p>
          <a:p>
            <a:endParaRPr lang="pt-BR" dirty="0" smtClean="0"/>
          </a:p>
          <a:p>
            <a:r>
              <a:rPr lang="pt-BR" dirty="0" smtClean="0"/>
              <a:t>DIVIDIR TAREFAS PARA MELOR APROVEITAR O TEMPO E OS ESPAÇOS.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035" y="548681"/>
            <a:ext cx="7563381" cy="648071"/>
          </a:xfrm>
        </p:spPr>
        <p:txBody>
          <a:bodyPr/>
          <a:lstStyle/>
          <a:p>
            <a:r>
              <a:rPr lang="pt-BR" dirty="0" smtClean="0"/>
              <a:t>Quais são as funções da rotina escolar?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Organizar</a:t>
            </a:r>
            <a:r>
              <a:rPr lang="pt-BR" sz="2000" dirty="0" smtClean="0"/>
              <a:t> as ações, atividades, intervenções, tempos, espaços escolares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Melhorar </a:t>
            </a:r>
            <a:r>
              <a:rPr lang="pt-BR" sz="2000" dirty="0" smtClean="0"/>
              <a:t>os processos de </a:t>
            </a:r>
            <a:r>
              <a:rPr lang="pt-BR" sz="2000" b="1" dirty="0" smtClean="0"/>
              <a:t>ensino-aprendizagem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Proporcionar </a:t>
            </a:r>
            <a:r>
              <a:rPr lang="pt-BR" sz="2000" b="1" dirty="0" smtClean="0"/>
              <a:t>autonomia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Criar sensação de </a:t>
            </a:r>
            <a:r>
              <a:rPr lang="pt-BR" sz="2000" b="1" dirty="0" smtClean="0"/>
              <a:t>segurança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Aumentar a participação da turma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Proporcionar maior </a:t>
            </a:r>
            <a:r>
              <a:rPr lang="pt-BR" sz="2000" b="1" dirty="0" smtClean="0"/>
              <a:t>tranquilidade 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estabilidade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Oportunizar criação de </a:t>
            </a:r>
            <a:r>
              <a:rPr lang="pt-BR" sz="2000" b="1" dirty="0" smtClean="0"/>
              <a:t>equilíbrio</a:t>
            </a:r>
            <a:r>
              <a:rPr lang="pt-BR" sz="2000" dirty="0" smtClean="0"/>
              <a:t> entre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momentos de contato social e desenvolvimento individual.</a:t>
            </a:r>
            <a:endParaRPr lang="pt-BR" sz="2000" dirty="0"/>
          </a:p>
        </p:txBody>
      </p:sp>
      <p:pic>
        <p:nvPicPr>
          <p:cNvPr id="12292" name="Picture 4" descr="http://educacaointegral.org.br/wp-content/uploads/2013/09/educacao-ilustracao-desenho-material-escolar-%C2%A9-cienpiesnf-Foto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1116"/>
            <a:ext cx="2611297" cy="29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67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</TotalTime>
  <Words>1259</Words>
  <Application>Microsoft Office PowerPoint</Application>
  <PresentationFormat>Apresentação na tela (4:3)</PresentationFormat>
  <Paragraphs>145</Paragraphs>
  <Slides>43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Pino</vt:lpstr>
      <vt:lpstr>ROTINA NA EDUCAÇÃO INFANTIL</vt:lpstr>
      <vt:lpstr>Slide 2</vt:lpstr>
      <vt:lpstr>O QUE É ROTINA ESCOLAR?</vt:lpstr>
      <vt:lpstr>A importância da rotina :</vt:lpstr>
      <vt:lpstr>Slide 5</vt:lpstr>
      <vt:lpstr>Slide 6</vt:lpstr>
      <vt:lpstr>PARA QUE SERVE?</vt:lpstr>
      <vt:lpstr>PALAVRA DE ORDEM</vt:lpstr>
      <vt:lpstr>Quais são as funções da rotina escolar?</vt:lpstr>
      <vt:lpstr>Elementos indispensáveis da rotina</vt:lpstr>
      <vt:lpstr>Slide 11</vt:lpstr>
      <vt:lpstr>A ROTINA DIARIA NA PRATICA...</vt:lpstr>
      <vt:lpstr>Slide 13</vt:lpstr>
      <vt:lpstr>A ROTINA DIARIA NA PRATICA...</vt:lpstr>
      <vt:lpstr>A ROTINA DIARIA NA PRATICA...</vt:lpstr>
      <vt:lpstr>A ROTINA DIARIA NA PRATICA...</vt:lpstr>
      <vt:lpstr>A ROTINA DIARIA NA PRATICA...</vt:lpstr>
      <vt:lpstr>Slide 18</vt:lpstr>
      <vt:lpstr>Mais atividades</vt:lpstr>
      <vt:lpstr>A ROTINA DIARIA NA PRÁTICA...</vt:lpstr>
      <vt:lpstr>Slide 21</vt:lpstr>
      <vt:lpstr>A ROTINA DIARIA NA PRATICA...</vt:lpstr>
      <vt:lpstr>A ROTINA DIARIA NA PRATICA...</vt:lpstr>
      <vt:lpstr>A ROTINA DIARIA NA PRATICA...</vt:lpstr>
      <vt:lpstr>Slide 25</vt:lpstr>
      <vt:lpstr>A ROTINA DIARIA NA PRATICA...</vt:lpstr>
      <vt:lpstr>A ROTINA DIARIA NA PRÁTICA...</vt:lpstr>
      <vt:lpstr>Slide 28</vt:lpstr>
      <vt:lpstr>Momentos específicos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Momentos importantes da rotina diária</vt:lpstr>
      <vt:lpstr>Tudo que a criança aprende na escola, repassa em casa.</vt:lpstr>
      <vt:lpstr>Como trabalhar com a rotina escolar?</vt:lpstr>
      <vt:lpstr>Trabalhando com a rotina escolar estabelecida</vt:lpstr>
      <vt:lpstr>Slide 41</vt:lpstr>
      <vt:lpstr>REFERÊNCIAS</vt:lpstr>
      <vt:lpstr> Muito obrigada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ROTINA ESCOLAR</dc:title>
  <dc:creator>anai</dc:creator>
  <cp:lastModifiedBy>feliselica</cp:lastModifiedBy>
  <cp:revision>102</cp:revision>
  <dcterms:created xsi:type="dcterms:W3CDTF">2014-02-01T16:47:43Z</dcterms:created>
  <dcterms:modified xsi:type="dcterms:W3CDTF">2015-07-31T01:39:22Z</dcterms:modified>
</cp:coreProperties>
</file>